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6" r:id="rId2"/>
    <p:sldId id="260" r:id="rId3"/>
    <p:sldId id="337" r:id="rId4"/>
    <p:sldId id="332" r:id="rId5"/>
    <p:sldId id="333" r:id="rId6"/>
    <p:sldId id="334" r:id="rId7"/>
    <p:sldId id="335" r:id="rId8"/>
    <p:sldId id="336" r:id="rId9"/>
    <p:sldId id="338" r:id="rId10"/>
    <p:sldId id="340" r:id="rId11"/>
    <p:sldId id="341" r:id="rId12"/>
    <p:sldId id="342" r:id="rId13"/>
    <p:sldId id="343" r:id="rId14"/>
    <p:sldId id="344" r:id="rId15"/>
    <p:sldId id="345" r:id="rId16"/>
    <p:sldId id="347" r:id="rId17"/>
    <p:sldId id="356" r:id="rId18"/>
    <p:sldId id="357" r:id="rId19"/>
    <p:sldId id="362" r:id="rId20"/>
    <p:sldId id="358" r:id="rId21"/>
    <p:sldId id="363" r:id="rId22"/>
    <p:sldId id="346" r:id="rId23"/>
    <p:sldId id="349" r:id="rId24"/>
    <p:sldId id="434" r:id="rId25"/>
    <p:sldId id="432" r:id="rId26"/>
    <p:sldId id="433" r:id="rId27"/>
    <p:sldId id="36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1481" userDrawn="1">
          <p15:clr>
            <a:srgbClr val="A4A3A4"/>
          </p15:clr>
        </p15:guide>
        <p15:guide id="4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8E"/>
    <a:srgbClr val="FF0000"/>
    <a:srgbClr val="EDEDED"/>
    <a:srgbClr val="04376C"/>
    <a:srgbClr val="0000FF"/>
    <a:srgbClr val="FF38FF"/>
    <a:srgbClr val="7373FF"/>
    <a:srgbClr val="8181FF"/>
    <a:srgbClr val="5C5CFF"/>
    <a:srgbClr val="FF1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26" autoAdjust="0"/>
    <p:restoredTop sz="94560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>
        <p:guide orient="horz" pos="2160"/>
        <p:guide pos="7333"/>
        <p:guide pos="1481"/>
        <p:guide pos="44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591DA-24DE-49C5-9B5B-576DDB14D8FA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5A38E-36B5-40B3-9E81-9A1733563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3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65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84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4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19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6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9810F-D5E9-456D-ACBA-A56CF76F5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D7E8A-0818-4F32-AA53-19854C7DE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E4AA3-F293-4228-93CF-FC2CC705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037-6D3A-4284-9AA9-5D9391D81720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3D624-9302-403D-B25E-5F367232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5358C-F68E-470B-B046-E340B29A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7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12B99-A694-4BFE-B8D9-5E1D696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41AE3A-C9A4-4AB6-AB7E-687531C5D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ED2E2-9B77-46D9-9C58-C8E9392B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9269-29D3-4092-AD25-2076F5FE3A49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76739-87BF-4881-B56C-FCB9BA9E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74E19-CBF2-4282-9373-AB733C0B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63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913251-6C86-4C5E-A3AF-A6F539527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7B3C21-3F5C-4F38-981D-44CD078AA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54D94-26C6-4342-908D-C652CA95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3C25-68FE-478F-B87A-E3FD0BC3C7A3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CE30F-42B2-4E93-AF70-37B08C5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A90FE-844C-411C-8FF6-2DD79E38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8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C480F-54DA-4E16-9FC6-4DE620A5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FE18F-904D-401C-9C0A-9A299BC3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512DB-4B29-46EC-A3FB-7F3764A8B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154A-6136-4915-81A5-D14CAA3F082C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3E502A-575C-4953-859D-FC5AA3AB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1718A-3B9A-42A0-AAAE-8EFE8D2B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5633" y="6352934"/>
            <a:ext cx="2743200" cy="365125"/>
          </a:xfrm>
        </p:spPr>
        <p:txBody>
          <a:bodyPr/>
          <a:lstStyle>
            <a:lvl1pPr>
              <a:defRPr sz="2000">
                <a:solidFill>
                  <a:srgbClr val="00468E"/>
                </a:solidFill>
                <a:latin typeface="+mj-ea"/>
                <a:ea typeface="+mj-ea"/>
              </a:defRPr>
            </a:lvl1pPr>
          </a:lstStyle>
          <a:p>
            <a:fld id="{70B697B6-6465-4EA7-BA00-492F9CB0F73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84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2F6B-CB3A-4957-8D70-BF974740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A1057-DF8B-4518-B8FE-EF0101EB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81630-AD01-49F1-8C8A-10CCA8B0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1208-2AF7-40F9-9B21-77F3A4079989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7D12D-578A-4909-B18C-213886C9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74372-D245-4204-9FA5-DF82DF6A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5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35426-56B9-4120-8107-0E7DE437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CDA97-EA64-486C-B299-FFF51796C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DB58FD-1B63-48AF-B18B-6007DBAB9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F12368-0662-4688-8B89-0135706C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C64E-E405-4720-BB0F-001F64FC326B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EB49B-2E84-4F7F-95B3-196746E8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A680E-1499-43D2-8FE5-20F8A0CA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5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4C81A-1B25-4A85-9ADD-72D72DF6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1E963C-BC0C-4733-9C14-32B880438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D268C-FC5C-48E6-BCDB-BDE0EFD6A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610811-C508-4FF5-BED0-327EF1F20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CFC29-E1E5-456A-AD48-97C826F77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89553B-2191-4401-AADA-B9AEA7A8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7618-FB53-411D-965E-2F260D8B3BC1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E28BAA-7E1F-4C80-88C5-710CFB3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3264F7-5275-418C-BF48-64D9BF1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1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B107D-6707-47B9-80EF-7213C7A2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A87944-92D1-4BDE-AC24-B1462C88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06C9-F501-4302-9511-90E40EFC6A72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C4237-5E59-4FF1-937C-1FDDCD32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948852-6A88-49B6-8B1F-5ED7C593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9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D7CD1C-12F0-44E3-8DFE-F28E5CFA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C82-3C0D-49E6-BA9E-344061183CD5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A135CC-2625-4CFC-97C7-2CA764CD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47202-1325-46A0-AB11-582C252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8760" y="6356349"/>
            <a:ext cx="2743200" cy="365125"/>
          </a:xfrm>
        </p:spPr>
        <p:txBody>
          <a:bodyPr/>
          <a:lstStyle>
            <a:lvl1pPr>
              <a:defRPr sz="2000">
                <a:solidFill>
                  <a:srgbClr val="00468E"/>
                </a:solidFill>
                <a:latin typeface="+mj-ea"/>
                <a:ea typeface="+mj-ea"/>
              </a:defRPr>
            </a:lvl1pPr>
          </a:lstStyle>
          <a:p>
            <a:fld id="{70B697B6-6465-4EA7-BA00-492F9CB0F73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66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3D228-44A6-4B99-A2FF-09F22197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B2F14-AA35-4122-8520-8D234FE9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9B57FA-8A59-449A-9229-444645A4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37723-B50C-490B-91F2-A74D600E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99A1-78E8-46ED-BFE5-D498C1093F88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17338D-5EDE-4B75-91EC-FCE5E074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932D62-2DE0-4BF4-B36B-381DC936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0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988EC-EDDB-4DC1-9DBF-EAE51E5A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86DC13-8736-4009-BA44-CC4BE909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F531F8-60FF-40C9-A966-56C83FB8D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55A49-5200-4AF4-98F8-6E05048E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1C700-B5F8-4AE9-84F8-2420B993BD07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067F60-63F7-40F5-B65F-80EA72EA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46B506-F249-486F-87A6-779F1EE9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AFA881-77D9-4268-BA6E-C75F5C2C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77D70-65CF-43F3-833E-2D0F3C2A9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E07CE-C61F-4699-847F-EF4C71617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9EEF1-9229-4E50-B795-F87B3D0AFBAC}" type="datetime1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3CE98-0DD7-4C8F-83A5-4F183CF64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6093F-1BA8-4E18-9BB4-79675E619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8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microsoft.com/office/2007/relationships/hdphoto" Target="../media/hdphoto3.wdp"/><Relationship Id="rId7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3.png"/><Relationship Id="rId7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3B7C6FE-53B9-416F-A026-2306A6F8D392}"/>
              </a:ext>
            </a:extLst>
          </p:cNvPr>
          <p:cNvSpPr/>
          <p:nvPr/>
        </p:nvSpPr>
        <p:spPr>
          <a:xfrm>
            <a:off x="1487209" y="2826553"/>
            <a:ext cx="11381626" cy="12048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EE489C-5082-4020-BAAA-803505052A0B}"/>
              </a:ext>
            </a:extLst>
          </p:cNvPr>
          <p:cNvSpPr txBox="1"/>
          <p:nvPr/>
        </p:nvSpPr>
        <p:spPr>
          <a:xfrm>
            <a:off x="2204702" y="3159322"/>
            <a:ext cx="994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基于大数据的高端精密机床的新一代智能维护系统</a:t>
            </a:r>
          </a:p>
        </p:txBody>
      </p:sp>
      <p:sp>
        <p:nvSpPr>
          <p:cNvPr id="129" name="弧形 128">
            <a:extLst>
              <a:ext uri="{FF2B5EF4-FFF2-40B4-BE49-F238E27FC236}">
                <a16:creationId xmlns:a16="http://schemas.microsoft.com/office/drawing/2014/main" id="{469B644D-DC69-4D46-BD8D-753C3CF5EB9F}"/>
              </a:ext>
            </a:extLst>
          </p:cNvPr>
          <p:cNvSpPr/>
          <p:nvPr/>
        </p:nvSpPr>
        <p:spPr>
          <a:xfrm rot="18900000" flipH="1">
            <a:off x="782316" y="1882318"/>
            <a:ext cx="3093364" cy="309336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63DB89-50D2-437C-8C61-BA741D979867}"/>
              </a:ext>
            </a:extLst>
          </p:cNvPr>
          <p:cNvSpPr txBox="1"/>
          <p:nvPr/>
        </p:nvSpPr>
        <p:spPr>
          <a:xfrm>
            <a:off x="4548300" y="5660269"/>
            <a:ext cx="34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AB8CBD-AD33-470F-B4CC-29E61566C25E}"/>
              </a:ext>
            </a:extLst>
          </p:cNvPr>
          <p:cNvSpPr txBox="1"/>
          <p:nvPr/>
        </p:nvSpPr>
        <p:spPr>
          <a:xfrm>
            <a:off x="4088579" y="4985758"/>
            <a:ext cx="789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汇报人：王子胜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63DB89-50D2-437C-8C61-BA741D979867}"/>
              </a:ext>
            </a:extLst>
          </p:cNvPr>
          <p:cNvSpPr txBox="1"/>
          <p:nvPr/>
        </p:nvSpPr>
        <p:spPr>
          <a:xfrm>
            <a:off x="4252156" y="2131900"/>
            <a:ext cx="377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HUAZHONG UNIVERSITY OF SCIENCE AND TECHNOLOGY</a:t>
            </a:r>
            <a:endParaRPr lang="zh-CN" altLang="en-US" sz="1200" b="1" dirty="0">
              <a:solidFill>
                <a:prstClr val="white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55" y="1498152"/>
            <a:ext cx="3571010" cy="585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59" y="1306505"/>
            <a:ext cx="1555177" cy="11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2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517439" y="413759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进给轴轴承参数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15264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D743063-6945-4E3B-BB0E-9D2C65F7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96466"/>
              </p:ext>
            </p:extLst>
          </p:nvPr>
        </p:nvGraphicFramePr>
        <p:xfrm>
          <a:off x="2983827" y="1559400"/>
          <a:ext cx="8184776" cy="17925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09389">
                  <a:extLst>
                    <a:ext uri="{9D8B030D-6E8A-4147-A177-3AD203B41FA5}">
                      <a16:colId xmlns:a16="http://schemas.microsoft.com/office/drawing/2014/main" val="2282694044"/>
                    </a:ext>
                  </a:extLst>
                </a:gridCol>
                <a:gridCol w="978603">
                  <a:extLst>
                    <a:ext uri="{9D8B030D-6E8A-4147-A177-3AD203B41FA5}">
                      <a16:colId xmlns:a16="http://schemas.microsoft.com/office/drawing/2014/main" val="951779483"/>
                    </a:ext>
                  </a:extLst>
                </a:gridCol>
                <a:gridCol w="1606855">
                  <a:extLst>
                    <a:ext uri="{9D8B030D-6E8A-4147-A177-3AD203B41FA5}">
                      <a16:colId xmlns:a16="http://schemas.microsoft.com/office/drawing/2014/main" val="1318177105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3562591357"/>
                    </a:ext>
                  </a:extLst>
                </a:gridCol>
                <a:gridCol w="1165412">
                  <a:extLst>
                    <a:ext uri="{9D8B030D-6E8A-4147-A177-3AD203B41FA5}">
                      <a16:colId xmlns:a16="http://schemas.microsoft.com/office/drawing/2014/main" val="3215797492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1471015697"/>
                    </a:ext>
                  </a:extLst>
                </a:gridCol>
                <a:gridCol w="1192306">
                  <a:extLst>
                    <a:ext uri="{9D8B030D-6E8A-4147-A177-3AD203B41FA5}">
                      <a16:colId xmlns:a16="http://schemas.microsoft.com/office/drawing/2014/main" val="398991833"/>
                    </a:ext>
                  </a:extLst>
                </a:gridCol>
              </a:tblGrid>
              <a:tr h="770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制造商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型号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滚动体直径</a:t>
                      </a:r>
                      <a:r>
                        <a:rPr lang="en-US" altLang="zh-CN" dirty="0"/>
                        <a:t>d</a:t>
                      </a:r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压力角</a:t>
                      </a:r>
                      <a:r>
                        <a:rPr lang="el-GR" altLang="zh-CN" dirty="0"/>
                        <a:t>α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(°)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节圆直径</a:t>
                      </a:r>
                      <a:r>
                        <a:rPr lang="en-US" altLang="zh-CN" dirty="0" err="1"/>
                        <a:t>Dm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滚动体个数</a:t>
                      </a:r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4136"/>
                  </a:ext>
                </a:extLst>
              </a:tr>
              <a:tr h="87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NSK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20TAC47B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滚珠丝杆支撑轴承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6.345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33.815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76012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680BC22F-6F89-4639-96E1-DE7C2E05CC42}"/>
              </a:ext>
            </a:extLst>
          </p:cNvPr>
          <p:cNvSpPr/>
          <p:nvPr/>
        </p:nvSpPr>
        <p:spPr>
          <a:xfrm>
            <a:off x="2893203" y="3661675"/>
            <a:ext cx="3323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12mm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C375D12-797B-4E79-83F3-D6C77EB2ED22}"/>
                  </a:ext>
                </a:extLst>
              </p:cNvPr>
              <p:cNvSpPr/>
              <p:nvPr/>
            </p:nvSpPr>
            <p:spPr>
              <a:xfrm>
                <a:off x="5859898" y="4306463"/>
                <a:ext cx="3534494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C375D12-797B-4E79-83F3-D6C77EB2E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898" y="4306463"/>
                <a:ext cx="3534494" cy="779765"/>
              </a:xfrm>
              <a:prstGeom prst="rect">
                <a:avLst/>
              </a:prstGeom>
              <a:blipFill>
                <a:blip r:embed="rId6"/>
                <a:stretch>
                  <a:fillRect r="-2414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B5FA93B2-9A40-4CC2-908E-A45574E3C45F}"/>
              </a:ext>
            </a:extLst>
          </p:cNvPr>
          <p:cNvSpPr/>
          <p:nvPr/>
        </p:nvSpPr>
        <p:spPr>
          <a:xfrm>
            <a:off x="2893203" y="448549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内圈故障特征频率</a:t>
            </a:r>
            <a:endParaRPr lang="zh-CN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D12330-72A5-471E-BA5E-C032BB2C027F}"/>
              </a:ext>
            </a:extLst>
          </p:cNvPr>
          <p:cNvSpPr/>
          <p:nvPr/>
        </p:nvSpPr>
        <p:spPr>
          <a:xfrm>
            <a:off x="2911133" y="5519910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外圈故障特征频率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80E5D03-67E1-4D5E-B50C-58E142858011}"/>
                  </a:ext>
                </a:extLst>
              </p:cNvPr>
              <p:cNvSpPr/>
              <p:nvPr/>
            </p:nvSpPr>
            <p:spPr>
              <a:xfrm>
                <a:off x="5859898" y="5274651"/>
                <a:ext cx="3577261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80E5D03-67E1-4D5E-B50C-58E142858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898" y="5274651"/>
                <a:ext cx="3577261" cy="779765"/>
              </a:xfrm>
              <a:prstGeom prst="rect">
                <a:avLst/>
              </a:prstGeom>
              <a:blipFill>
                <a:blip r:embed="rId7"/>
                <a:stretch>
                  <a:fillRect r="-2385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789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进给轴信号分析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15264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31F3B22-5961-4FA6-BDE5-A5C9555675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29" r="7158"/>
          <a:stretch/>
        </p:blipFill>
        <p:spPr>
          <a:xfrm>
            <a:off x="1941285" y="2939750"/>
            <a:ext cx="9702800" cy="19224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4CCEB3D-8ABC-4D90-A7B8-AF92EBA65B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08" r="7347"/>
          <a:stretch/>
        </p:blipFill>
        <p:spPr>
          <a:xfrm>
            <a:off x="1944836" y="1036027"/>
            <a:ext cx="9662160" cy="192102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8E367A-F883-4034-84C4-85DB729A1A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14" r="6966"/>
          <a:stretch/>
        </p:blipFill>
        <p:spPr>
          <a:xfrm>
            <a:off x="2066756" y="4860774"/>
            <a:ext cx="9540240" cy="1922400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123CEF6-F0F9-4439-ADF4-CD3083691A2B}"/>
              </a:ext>
            </a:extLst>
          </p:cNvPr>
          <p:cNvCxnSpPr>
            <a:cxnSpLocks/>
          </p:cNvCxnSpPr>
          <p:nvPr/>
        </p:nvCxnSpPr>
        <p:spPr>
          <a:xfrm flipH="1">
            <a:off x="2638425" y="2443767"/>
            <a:ext cx="1431462" cy="1298423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2D079BC-427D-439C-AF54-FBD0E2664015}"/>
              </a:ext>
            </a:extLst>
          </p:cNvPr>
          <p:cNvCxnSpPr>
            <a:cxnSpLocks/>
          </p:cNvCxnSpPr>
          <p:nvPr/>
        </p:nvCxnSpPr>
        <p:spPr>
          <a:xfrm>
            <a:off x="4970926" y="2443767"/>
            <a:ext cx="6373349" cy="1347996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18">
            <a:extLst>
              <a:ext uri="{FF2B5EF4-FFF2-40B4-BE49-F238E27FC236}">
                <a16:creationId xmlns:a16="http://schemas.microsoft.com/office/drawing/2014/main" id="{6176060F-5FE4-4E9D-A13E-C751CB771FE0}"/>
              </a:ext>
            </a:extLst>
          </p:cNvPr>
          <p:cNvSpPr/>
          <p:nvPr/>
        </p:nvSpPr>
        <p:spPr>
          <a:xfrm>
            <a:off x="4069887" y="1545935"/>
            <a:ext cx="901039" cy="100959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99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进给轴信号分析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01929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E9C1D4E-E11F-47CD-A7B8-5A2EBEEA29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48" r="7431"/>
          <a:stretch/>
        </p:blipFill>
        <p:spPr>
          <a:xfrm>
            <a:off x="2093366" y="2320880"/>
            <a:ext cx="10062768" cy="2564844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29CBE268-3968-41BA-BB04-76C016F49E16}"/>
              </a:ext>
            </a:extLst>
          </p:cNvPr>
          <p:cNvSpPr/>
          <p:nvPr/>
        </p:nvSpPr>
        <p:spPr>
          <a:xfrm>
            <a:off x="3006465" y="4088544"/>
            <a:ext cx="294640" cy="39624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12FDE56-7F12-4822-A2A7-73083BE94D33}"/>
              </a:ext>
            </a:extLst>
          </p:cNvPr>
          <p:cNvCxnSpPr/>
          <p:nvPr/>
        </p:nvCxnSpPr>
        <p:spPr>
          <a:xfrm flipV="1">
            <a:off x="3238950" y="1889285"/>
            <a:ext cx="1518920" cy="2194560"/>
          </a:xfrm>
          <a:prstGeom prst="straightConnector1">
            <a:avLst/>
          </a:prstGeom>
          <a:ln w="285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E440842-BE9D-498E-8DE3-20667EE358D6}"/>
              </a:ext>
            </a:extLst>
          </p:cNvPr>
          <p:cNvSpPr/>
          <p:nvPr/>
        </p:nvSpPr>
        <p:spPr>
          <a:xfrm>
            <a:off x="4270396" y="1412585"/>
            <a:ext cx="974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28Hz</a:t>
            </a:r>
            <a:endParaRPr lang="zh-CN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F43E98-29AF-4DF8-8C7C-1B26CED01F8E}"/>
              </a:ext>
            </a:extLst>
          </p:cNvPr>
          <p:cNvSpPr/>
          <p:nvPr/>
        </p:nvSpPr>
        <p:spPr>
          <a:xfrm>
            <a:off x="2760310" y="5054389"/>
            <a:ext cx="5460149" cy="1134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向进给，进给速度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20000mm/min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丝杆螺距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12mm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，理论基频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27.777Hz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454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2.1.3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进给轴背景噪声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01929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FC1D6F9-03F8-4281-A61D-773073C5B1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62" r="6748"/>
          <a:stretch/>
        </p:blipFill>
        <p:spPr>
          <a:xfrm>
            <a:off x="2255146" y="3693163"/>
            <a:ext cx="9789872" cy="25273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497EED-F5E4-4B93-A5A6-0104FAA31C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41" r="7068"/>
          <a:stretch/>
        </p:blipFill>
        <p:spPr>
          <a:xfrm>
            <a:off x="2368131" y="1145931"/>
            <a:ext cx="9676887" cy="2470281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BE621A7-5618-4EFE-8292-A7574EBFFDCD}"/>
              </a:ext>
            </a:extLst>
          </p:cNvPr>
          <p:cNvCxnSpPr/>
          <p:nvPr/>
        </p:nvCxnSpPr>
        <p:spPr>
          <a:xfrm flipH="1">
            <a:off x="3007659" y="2836846"/>
            <a:ext cx="140390" cy="1106128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2F3C5B5-9E68-4AEF-8468-A3FA52580B2A}"/>
              </a:ext>
            </a:extLst>
          </p:cNvPr>
          <p:cNvCxnSpPr/>
          <p:nvPr/>
        </p:nvCxnSpPr>
        <p:spPr>
          <a:xfrm>
            <a:off x="4134031" y="2794153"/>
            <a:ext cx="7513487" cy="1105956"/>
          </a:xfrm>
          <a:prstGeom prst="line">
            <a:avLst/>
          </a:prstGeom>
          <a:ln w="254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2">
            <a:extLst>
              <a:ext uri="{FF2B5EF4-FFF2-40B4-BE49-F238E27FC236}">
                <a16:creationId xmlns:a16="http://schemas.microsoft.com/office/drawing/2014/main" id="{62C7B845-DF59-4B77-A937-E519A2BE8011}"/>
              </a:ext>
            </a:extLst>
          </p:cNvPr>
          <p:cNvSpPr/>
          <p:nvPr/>
        </p:nvSpPr>
        <p:spPr>
          <a:xfrm>
            <a:off x="3007657" y="2071875"/>
            <a:ext cx="1126374" cy="76497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27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主轴轴承参数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01929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9B37D84-F90E-4CD4-8E4D-B9D646B6C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34707"/>
              </p:ext>
            </p:extLst>
          </p:nvPr>
        </p:nvGraphicFramePr>
        <p:xfrm>
          <a:off x="3007049" y="1636490"/>
          <a:ext cx="8184776" cy="17925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09389">
                  <a:extLst>
                    <a:ext uri="{9D8B030D-6E8A-4147-A177-3AD203B41FA5}">
                      <a16:colId xmlns:a16="http://schemas.microsoft.com/office/drawing/2014/main" val="2282694044"/>
                    </a:ext>
                  </a:extLst>
                </a:gridCol>
                <a:gridCol w="978603">
                  <a:extLst>
                    <a:ext uri="{9D8B030D-6E8A-4147-A177-3AD203B41FA5}">
                      <a16:colId xmlns:a16="http://schemas.microsoft.com/office/drawing/2014/main" val="951779483"/>
                    </a:ext>
                  </a:extLst>
                </a:gridCol>
                <a:gridCol w="1207446">
                  <a:extLst>
                    <a:ext uri="{9D8B030D-6E8A-4147-A177-3AD203B41FA5}">
                      <a16:colId xmlns:a16="http://schemas.microsoft.com/office/drawing/2014/main" val="1318177105"/>
                    </a:ext>
                  </a:extLst>
                </a:gridCol>
                <a:gridCol w="1358632">
                  <a:extLst>
                    <a:ext uri="{9D8B030D-6E8A-4147-A177-3AD203B41FA5}">
                      <a16:colId xmlns:a16="http://schemas.microsoft.com/office/drawing/2014/main" val="3562591357"/>
                    </a:ext>
                  </a:extLst>
                </a:gridCol>
                <a:gridCol w="1165412">
                  <a:extLst>
                    <a:ext uri="{9D8B030D-6E8A-4147-A177-3AD203B41FA5}">
                      <a16:colId xmlns:a16="http://schemas.microsoft.com/office/drawing/2014/main" val="3215797492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1471015697"/>
                    </a:ext>
                  </a:extLst>
                </a:gridCol>
                <a:gridCol w="1192306">
                  <a:extLst>
                    <a:ext uri="{9D8B030D-6E8A-4147-A177-3AD203B41FA5}">
                      <a16:colId xmlns:a16="http://schemas.microsoft.com/office/drawing/2014/main" val="398991833"/>
                    </a:ext>
                  </a:extLst>
                </a:gridCol>
              </a:tblGrid>
              <a:tr h="770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制造商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型号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外径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滚动体直径</a:t>
                      </a:r>
                      <a:r>
                        <a:rPr lang="en-US" altLang="zh-CN" dirty="0"/>
                        <a:t>d</a:t>
                      </a:r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压力角</a:t>
                      </a:r>
                      <a:r>
                        <a:rPr lang="el-GR" altLang="zh-CN" dirty="0"/>
                        <a:t>α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(°)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节圆直径</a:t>
                      </a:r>
                      <a:r>
                        <a:rPr lang="en-US" altLang="zh-CN" dirty="0" err="1"/>
                        <a:t>Dm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滚动体个数</a:t>
                      </a:r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4136"/>
                  </a:ext>
                </a:extLst>
              </a:tr>
              <a:tr h="87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NSK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40BNR10H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53.55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760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D134E00-59BE-4A90-A1B9-904EC7745E4E}"/>
                  </a:ext>
                </a:extLst>
              </p:cNvPr>
              <p:cNvSpPr/>
              <p:nvPr/>
            </p:nvSpPr>
            <p:spPr>
              <a:xfrm>
                <a:off x="6317383" y="4068526"/>
                <a:ext cx="3534494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D134E00-59BE-4A90-A1B9-904EC7745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383" y="4068526"/>
                <a:ext cx="3534494" cy="779765"/>
              </a:xfrm>
              <a:prstGeom prst="rect">
                <a:avLst/>
              </a:prstGeom>
              <a:blipFill>
                <a:blip r:embed="rId6"/>
                <a:stretch>
                  <a:fillRect r="-2414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745DAC51-AAA4-4305-AAF4-03B6C7FDD0C0}"/>
              </a:ext>
            </a:extLst>
          </p:cNvPr>
          <p:cNvSpPr/>
          <p:nvPr/>
        </p:nvSpPr>
        <p:spPr>
          <a:xfrm>
            <a:off x="3350688" y="424755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内圈故障特征频率</a:t>
            </a:r>
            <a:endParaRPr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D32092-93CB-445B-96C3-73E1B29E06E6}"/>
              </a:ext>
            </a:extLst>
          </p:cNvPr>
          <p:cNvSpPr/>
          <p:nvPr/>
        </p:nvSpPr>
        <p:spPr>
          <a:xfrm>
            <a:off x="3368618" y="528197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外圈故障特征频率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002F3EA-483F-4C8D-A64F-72C53238C4F6}"/>
                  </a:ext>
                </a:extLst>
              </p:cNvPr>
              <p:cNvSpPr/>
              <p:nvPr/>
            </p:nvSpPr>
            <p:spPr>
              <a:xfrm>
                <a:off x="6317383" y="5036714"/>
                <a:ext cx="3577261" cy="779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×60</m:t>
                        </m:r>
                      </m:den>
                    </m:f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𝑑𝑐𝑜𝑠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z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002F3EA-483F-4C8D-A64F-72C53238C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383" y="5036714"/>
                <a:ext cx="3577261" cy="779765"/>
              </a:xfrm>
              <a:prstGeom prst="rect">
                <a:avLst/>
              </a:prstGeom>
              <a:blipFill>
                <a:blip r:embed="rId7"/>
                <a:stretch>
                  <a:fillRect r="-2385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59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主轴信号分析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01929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9C5F2E-240C-4455-B676-99F906A270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86" r="8317"/>
          <a:stretch/>
        </p:blipFill>
        <p:spPr>
          <a:xfrm>
            <a:off x="2364698" y="1003959"/>
            <a:ext cx="9423034" cy="20323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336932-C13D-48C0-86C7-8F6DA81A79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87" r="6860"/>
          <a:stretch/>
        </p:blipFill>
        <p:spPr>
          <a:xfrm>
            <a:off x="2299106" y="3090566"/>
            <a:ext cx="9722359" cy="2443608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A60BCB47-FDDA-4BD3-9B30-D15FDB634600}"/>
              </a:ext>
            </a:extLst>
          </p:cNvPr>
          <p:cNvSpPr/>
          <p:nvPr/>
        </p:nvSpPr>
        <p:spPr>
          <a:xfrm>
            <a:off x="2916015" y="3429000"/>
            <a:ext cx="294640" cy="39624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D7128BC-6E49-425D-9FEC-2724C91BEE7A}"/>
              </a:ext>
            </a:extLst>
          </p:cNvPr>
          <p:cNvCxnSpPr/>
          <p:nvPr/>
        </p:nvCxnSpPr>
        <p:spPr>
          <a:xfrm>
            <a:off x="3210655" y="3659832"/>
            <a:ext cx="967806" cy="501866"/>
          </a:xfrm>
          <a:prstGeom prst="straightConnector1">
            <a:avLst/>
          </a:prstGeom>
          <a:ln w="285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B258E6B-D2FB-417B-8747-DFD84B3FC635}"/>
              </a:ext>
            </a:extLst>
          </p:cNvPr>
          <p:cNvSpPr/>
          <p:nvPr/>
        </p:nvSpPr>
        <p:spPr>
          <a:xfrm>
            <a:off x="2857575" y="5687645"/>
            <a:ext cx="77110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steel316_13000rpm_depth0.05_feed2000_width1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理论基频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216.67Hz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E15A6B-8826-40EE-ACC3-85BF7B04C174}"/>
              </a:ext>
            </a:extLst>
          </p:cNvPr>
          <p:cNvSpPr/>
          <p:nvPr/>
        </p:nvSpPr>
        <p:spPr>
          <a:xfrm>
            <a:off x="4153654" y="3947884"/>
            <a:ext cx="1441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216.7Hz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123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714750" y="473744"/>
            <a:ext cx="5195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磨床进给轴轴承参数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796989" y="1388542"/>
          <a:ext cx="8184776" cy="17925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09389">
                  <a:extLst>
                    <a:ext uri="{9D8B030D-6E8A-4147-A177-3AD203B41FA5}">
                      <a16:colId xmlns:a16="http://schemas.microsoft.com/office/drawing/2014/main" val="2282694044"/>
                    </a:ext>
                  </a:extLst>
                </a:gridCol>
                <a:gridCol w="978603">
                  <a:extLst>
                    <a:ext uri="{9D8B030D-6E8A-4147-A177-3AD203B41FA5}">
                      <a16:colId xmlns:a16="http://schemas.microsoft.com/office/drawing/2014/main" val="951779483"/>
                    </a:ext>
                  </a:extLst>
                </a:gridCol>
                <a:gridCol w="1606855">
                  <a:extLst>
                    <a:ext uri="{9D8B030D-6E8A-4147-A177-3AD203B41FA5}">
                      <a16:colId xmlns:a16="http://schemas.microsoft.com/office/drawing/2014/main" val="1318177105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3562591357"/>
                    </a:ext>
                  </a:extLst>
                </a:gridCol>
                <a:gridCol w="1165412">
                  <a:extLst>
                    <a:ext uri="{9D8B030D-6E8A-4147-A177-3AD203B41FA5}">
                      <a16:colId xmlns:a16="http://schemas.microsoft.com/office/drawing/2014/main" val="3215797492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1471015697"/>
                    </a:ext>
                  </a:extLst>
                </a:gridCol>
                <a:gridCol w="1192306">
                  <a:extLst>
                    <a:ext uri="{9D8B030D-6E8A-4147-A177-3AD203B41FA5}">
                      <a16:colId xmlns:a16="http://schemas.microsoft.com/office/drawing/2014/main" val="398991833"/>
                    </a:ext>
                  </a:extLst>
                </a:gridCol>
              </a:tblGrid>
              <a:tr h="770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制造商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型号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滚动体直径</a:t>
                      </a:r>
                      <a:r>
                        <a:rPr lang="en-US" altLang="zh-CN" dirty="0"/>
                        <a:t>d</a:t>
                      </a:r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压力角</a:t>
                      </a:r>
                      <a:r>
                        <a:rPr lang="el-GR" altLang="zh-CN" dirty="0"/>
                        <a:t>α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(°)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节圆直径</a:t>
                      </a:r>
                      <a:r>
                        <a:rPr lang="en-US" altLang="zh-CN" dirty="0" err="1"/>
                        <a:t>Dm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滚动体个数</a:t>
                      </a:r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4136"/>
                  </a:ext>
                </a:extLst>
              </a:tr>
              <a:tr h="87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NSK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25TAC62C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滚珠丝杆支撑轴承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7.00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44.25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76012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2893203" y="3584786"/>
            <a:ext cx="3720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mm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2893203" y="4219352"/>
            <a:ext cx="3791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 mm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893203" y="4853918"/>
            <a:ext cx="3700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 mm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2942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8525" t="4023" r="7792"/>
          <a:stretch/>
        </p:blipFill>
        <p:spPr>
          <a:xfrm>
            <a:off x="1985245" y="699604"/>
            <a:ext cx="9851155" cy="56262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4654435" y="176384"/>
            <a:ext cx="4845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包络谱分析</a:t>
            </a:r>
          </a:p>
        </p:txBody>
      </p:sp>
      <p:sp>
        <p:nvSpPr>
          <p:cNvPr id="14" name="矩形 13"/>
          <p:cNvSpPr/>
          <p:nvPr/>
        </p:nvSpPr>
        <p:spPr>
          <a:xfrm>
            <a:off x="4654435" y="6325884"/>
            <a:ext cx="4512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磨床</a:t>
            </a:r>
            <a:r>
              <a:rPr lang="en-US" altLang="zh-CN" sz="2400" dirty="0"/>
              <a:t>4000mm/min</a:t>
            </a:r>
            <a:r>
              <a:rPr lang="zh-CN" altLang="en-US" sz="2400" dirty="0"/>
              <a:t>进给 时域信号</a:t>
            </a:r>
          </a:p>
        </p:txBody>
      </p:sp>
    </p:spTree>
    <p:extLst>
      <p:ext uri="{BB962C8B-B14F-4D97-AF65-F5344CB8AC3E}">
        <p14:creationId xmlns:p14="http://schemas.microsoft.com/office/powerpoint/2010/main" val="133470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4610100" y="176384"/>
            <a:ext cx="488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包络谱分析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5864" t="4017" r="6443"/>
          <a:stretch/>
        </p:blipFill>
        <p:spPr>
          <a:xfrm>
            <a:off x="2135678" y="802640"/>
            <a:ext cx="9670242" cy="536728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786515" y="6264924"/>
            <a:ext cx="3929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磨床</a:t>
            </a:r>
            <a:r>
              <a:rPr lang="en-US" altLang="zh-CN" sz="2400" dirty="0"/>
              <a:t>4000mm/min</a:t>
            </a:r>
            <a:r>
              <a:rPr lang="zh-CN" altLang="en-US" sz="2400" dirty="0"/>
              <a:t>进给  </a:t>
            </a:r>
            <a:r>
              <a:rPr lang="en-US" altLang="zh-CN" sz="2400" dirty="0"/>
              <a:t>FFT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1355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7651" t="52579" r="7338"/>
          <a:stretch/>
        </p:blipFill>
        <p:spPr>
          <a:xfrm>
            <a:off x="2739516" y="3408680"/>
            <a:ext cx="7928254" cy="17419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l="8208" t="5100" r="7551"/>
          <a:stretch/>
        </p:blipFill>
        <p:spPr>
          <a:xfrm>
            <a:off x="2780386" y="4001"/>
            <a:ext cx="7846514" cy="33995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/>
          <a:srcRect l="8026" t="52553" r="7397"/>
          <a:stretch/>
        </p:blipFill>
        <p:spPr>
          <a:xfrm>
            <a:off x="2739517" y="5089657"/>
            <a:ext cx="7928254" cy="17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3893376" y="1369421"/>
            <a:ext cx="296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3893377" y="2292751"/>
            <a:ext cx="283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282249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测试系统搭建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66011" y="5527793"/>
            <a:ext cx="5762540" cy="584774"/>
            <a:chOff x="8134913" y="1665159"/>
            <a:chExt cx="7646280" cy="745442"/>
          </a:xfrm>
        </p:grpSpPr>
        <p:sp>
          <p:nvSpPr>
            <p:cNvPr id="14" name="文本框 13"/>
            <p:cNvSpPr txBox="1"/>
            <p:nvPr/>
          </p:nvSpPr>
          <p:spPr>
            <a:xfrm>
              <a:off x="9061194" y="1665159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模型搭建、训练、预测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66011" y="4329114"/>
            <a:ext cx="5762540" cy="584774"/>
            <a:chOff x="8134913" y="1676367"/>
            <a:chExt cx="7646280" cy="745442"/>
          </a:xfrm>
        </p:grpSpPr>
        <p:sp>
          <p:nvSpPr>
            <p:cNvPr id="17" name="文本框 16"/>
            <p:cNvSpPr txBox="1"/>
            <p:nvPr/>
          </p:nvSpPr>
          <p:spPr>
            <a:xfrm>
              <a:off x="9061194" y="1676367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信号分析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934187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7396" t="3473" r="6874"/>
          <a:stretch/>
        </p:blipFill>
        <p:spPr>
          <a:xfrm>
            <a:off x="2421890" y="699604"/>
            <a:ext cx="8780932" cy="48928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4057650" y="176384"/>
            <a:ext cx="544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包络谱分析</a:t>
            </a:r>
          </a:p>
        </p:txBody>
      </p:sp>
      <p:sp>
        <p:nvSpPr>
          <p:cNvPr id="15" name="矩形 14"/>
          <p:cNvSpPr/>
          <p:nvPr/>
        </p:nvSpPr>
        <p:spPr>
          <a:xfrm>
            <a:off x="2865398" y="5725317"/>
            <a:ext cx="3196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磨床</a:t>
            </a:r>
            <a:r>
              <a:rPr lang="en-US" altLang="zh-CN" sz="2400" dirty="0"/>
              <a:t>4000mm/min</a:t>
            </a:r>
            <a:r>
              <a:rPr lang="zh-CN" altLang="en-US" sz="2400" dirty="0"/>
              <a:t>进给</a:t>
            </a:r>
          </a:p>
        </p:txBody>
      </p:sp>
      <p:sp>
        <p:nvSpPr>
          <p:cNvPr id="20" name="矩形 19"/>
          <p:cNvSpPr/>
          <p:nvPr/>
        </p:nvSpPr>
        <p:spPr>
          <a:xfrm>
            <a:off x="6233442" y="1545935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131.7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54435" y="3892540"/>
            <a:ext cx="699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65.8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84125" y="4092595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131.7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58398" y="5515483"/>
            <a:ext cx="45784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内圈故障频率：理论值 </a:t>
            </a:r>
            <a:r>
              <a:rPr lang="en-US" altLang="zh-CN" sz="2400" b="1" dirty="0"/>
              <a:t>64.7</a:t>
            </a:r>
            <a:r>
              <a:rPr lang="en-US" altLang="zh-CN" sz="2400" dirty="0"/>
              <a:t> Hz  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             </a:t>
            </a:r>
            <a:r>
              <a:rPr lang="zh-CN" altLang="en-US" sz="2400" dirty="0"/>
              <a:t>实验值  </a:t>
            </a:r>
            <a:r>
              <a:rPr lang="en-US" altLang="zh-CN" sz="2400" b="1" dirty="0"/>
              <a:t>65.8 </a:t>
            </a:r>
            <a:r>
              <a:rPr lang="en-US" altLang="zh-CN" sz="2400" dirty="0"/>
              <a:t>Hz</a:t>
            </a:r>
            <a:r>
              <a:rPr lang="en-US" altLang="zh-CN" sz="2400" b="1" dirty="0"/>
              <a:t>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261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模型搭建、训练、预测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02490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78100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模型训练成果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019295"/>
            <a:ext cx="9554219" cy="355751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1">
            <a:extLst>
              <a:ext uri="{FF2B5EF4-FFF2-40B4-BE49-F238E27FC236}">
                <a16:creationId xmlns:a16="http://schemas.microsoft.com/office/drawing/2014/main" id="{DE6D6B64-B4B1-4202-80F2-888D991AF7FD}"/>
              </a:ext>
            </a:extLst>
          </p:cNvPr>
          <p:cNvSpPr/>
          <p:nvPr/>
        </p:nvSpPr>
        <p:spPr>
          <a:xfrm>
            <a:off x="2299106" y="1152645"/>
            <a:ext cx="9554219" cy="511627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本项目主要采取根据传感器的唯一型号，为每一个传感器采集的数据训练一个模型，共完成以下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521CF49-9956-41C6-B00B-ACD99A51A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088411"/>
              </p:ext>
            </p:extLst>
          </p:nvPr>
        </p:nvGraphicFramePr>
        <p:xfrm>
          <a:off x="1825599" y="2395379"/>
          <a:ext cx="10366398" cy="38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1822">
                  <a:extLst>
                    <a:ext uri="{9D8B030D-6E8A-4147-A177-3AD203B41FA5}">
                      <a16:colId xmlns:a16="http://schemas.microsoft.com/office/drawing/2014/main" val="1760717841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1076952334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720519544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2468661607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3242814221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907207407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2379302776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2621161963"/>
                    </a:ext>
                  </a:extLst>
                </a:gridCol>
                <a:gridCol w="1151822">
                  <a:extLst>
                    <a:ext uri="{9D8B030D-6E8A-4147-A177-3AD203B41FA5}">
                      <a16:colId xmlns:a16="http://schemas.microsoft.com/office/drawing/2014/main" val="3741278828"/>
                    </a:ext>
                  </a:extLst>
                </a:gridCol>
              </a:tblGrid>
              <a:tr h="77334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进给</a:t>
                      </a:r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r>
                        <a:rPr lang="zh-CN" altLang="en-US" sz="1100" u="none" strike="noStrike" dirty="0">
                          <a:effectLst/>
                        </a:rPr>
                        <a:t>轴振动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进给</a:t>
                      </a:r>
                      <a:r>
                        <a:rPr lang="en-US" sz="1100" u="none" strike="noStrike" dirty="0">
                          <a:effectLst/>
                        </a:rPr>
                        <a:t>Y</a:t>
                      </a:r>
                      <a:r>
                        <a:rPr lang="zh-CN" altLang="en-US" sz="1100" u="none" strike="noStrike" dirty="0">
                          <a:effectLst/>
                        </a:rPr>
                        <a:t>轴振动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主轴</a:t>
                      </a:r>
                      <a:r>
                        <a:rPr lang="en-US" sz="1100" u="none" strike="noStrike" dirty="0">
                          <a:effectLst/>
                        </a:rPr>
                        <a:t>Z</a:t>
                      </a:r>
                      <a:r>
                        <a:rPr lang="zh-CN" altLang="en-US" sz="1100" u="none" strike="noStrike" dirty="0">
                          <a:effectLst/>
                        </a:rPr>
                        <a:t>向振动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麦克风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声发射原始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声发射均值处理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声发射中值处理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声发射有效值处理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540431"/>
                  </a:ext>
                </a:extLst>
              </a:tr>
              <a:tr h="7733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MT1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√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976948"/>
                  </a:ext>
                </a:extLst>
              </a:tr>
              <a:tr h="7733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√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√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√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563395"/>
                  </a:ext>
                </a:extLst>
              </a:tr>
              <a:tr h="7733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MT3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074489"/>
                  </a:ext>
                </a:extLst>
              </a:tr>
              <a:tr h="7733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√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257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88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783" y="1671306"/>
            <a:ext cx="9916697" cy="40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网络流程图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96" b="8339"/>
          <a:stretch/>
        </p:blipFill>
        <p:spPr>
          <a:xfrm>
            <a:off x="3873943" y="926323"/>
            <a:ext cx="6932711" cy="59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76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30766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网络结构尺寸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23" y="1239621"/>
            <a:ext cx="9494510" cy="46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6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185" y="926323"/>
            <a:ext cx="8355523" cy="29867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226" y="3892540"/>
            <a:ext cx="8399482" cy="28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43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531793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模型预测结果</a:t>
            </a:r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视频演示</a:t>
            </a:r>
          </a:p>
        </p:txBody>
      </p:sp>
      <p:pic>
        <p:nvPicPr>
          <p:cNvPr id="12" name="机床状态分析 2019_4_19 1_01_43">
            <a:hlinkClick r:id="" action="ppaction://media"/>
            <a:extLst>
              <a:ext uri="{FF2B5EF4-FFF2-40B4-BE49-F238E27FC236}">
                <a16:creationId xmlns:a16="http://schemas.microsoft.com/office/drawing/2014/main" id="{B94B796A-DF0E-4C48-98CD-35177B8CF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75404" y="1600200"/>
            <a:ext cx="64303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测试系统搭建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11554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-4396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299106" y="1545935"/>
            <a:ext cx="787395" cy="499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F7FC19-D3B5-4038-88B1-DFEEFA94E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327" y="0"/>
            <a:ext cx="9787673" cy="68580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86501" y="253278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机床状态监测系统总体架构简图</a:t>
            </a:r>
          </a:p>
        </p:txBody>
      </p:sp>
    </p:spTree>
    <p:extLst>
      <p:ext uri="{BB962C8B-B14F-4D97-AF65-F5344CB8AC3E}">
        <p14:creationId xmlns:p14="http://schemas.microsoft.com/office/powerpoint/2010/main" val="114105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EEBDDA-F655-4CCC-9EA9-A337B7B1BD72}"/>
              </a:ext>
            </a:extLst>
          </p:cNvPr>
          <p:cNvGrpSpPr/>
          <p:nvPr/>
        </p:nvGrpSpPr>
        <p:grpSpPr>
          <a:xfrm>
            <a:off x="3038875" y="1866868"/>
            <a:ext cx="6301283" cy="883547"/>
            <a:chOff x="8134913" y="1685527"/>
            <a:chExt cx="7642910" cy="112630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8D2678D-7975-498B-8759-7FFA7B0E17FF}"/>
                </a:ext>
              </a:extLst>
            </p:cNvPr>
            <p:cNvSpPr txBox="1"/>
            <p:nvPr/>
          </p:nvSpPr>
          <p:spPr>
            <a:xfrm>
              <a:off x="9057824" y="1752515"/>
              <a:ext cx="6719999" cy="1059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数据过滤，提取有效信号用于训练模型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5A0DFD-DFE0-41A6-8554-6D446999F33E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F2AE440-7C76-4BDC-870E-5CE2BBD9BD0E}"/>
              </a:ext>
            </a:extLst>
          </p:cNvPr>
          <p:cNvGrpSpPr/>
          <p:nvPr/>
        </p:nvGrpSpPr>
        <p:grpSpPr>
          <a:xfrm>
            <a:off x="3799779" y="3274241"/>
            <a:ext cx="6912410" cy="561600"/>
            <a:chOff x="8134913" y="1685527"/>
            <a:chExt cx="9353674" cy="71590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E495D6-00BC-455F-98BA-DB70B31CB782}"/>
                </a:ext>
              </a:extLst>
            </p:cNvPr>
            <p:cNvSpPr txBox="1"/>
            <p:nvPr/>
          </p:nvSpPr>
          <p:spPr>
            <a:xfrm>
              <a:off x="9057822" y="1752515"/>
              <a:ext cx="8430765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实时消费，运行模型在线预测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3F1401F-79B5-4D13-88DD-AEC2A341CAD7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D364701-99F3-46C8-BEBF-D7A62F96F656}"/>
              </a:ext>
            </a:extLst>
          </p:cNvPr>
          <p:cNvGrpSpPr/>
          <p:nvPr/>
        </p:nvGrpSpPr>
        <p:grpSpPr>
          <a:xfrm>
            <a:off x="3848073" y="4005879"/>
            <a:ext cx="7568346" cy="561600"/>
            <a:chOff x="8134913" y="1685527"/>
            <a:chExt cx="10303513" cy="71590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37285F7-8F08-45F3-9879-BBB8168DCF41}"/>
                </a:ext>
              </a:extLst>
            </p:cNvPr>
            <p:cNvSpPr txBox="1"/>
            <p:nvPr/>
          </p:nvSpPr>
          <p:spPr>
            <a:xfrm>
              <a:off x="9057823" y="1752515"/>
              <a:ext cx="9380603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离线消费，导入易鲸捷数据库，保存为历史记录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336AC7D-B589-4F59-BFE9-BDBF4C35E93F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4E50AA5-435A-4AEC-A109-BE0110972917}"/>
              </a:ext>
            </a:extLst>
          </p:cNvPr>
          <p:cNvSpPr txBox="1"/>
          <p:nvPr/>
        </p:nvSpPr>
        <p:spPr>
          <a:xfrm>
            <a:off x="3113825" y="1198480"/>
            <a:ext cx="506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/>
              <a:t>实现功能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BAC64AD-A45F-4D20-AD93-42C851E3142E}"/>
              </a:ext>
            </a:extLst>
          </p:cNvPr>
          <p:cNvGrpSpPr/>
          <p:nvPr/>
        </p:nvGrpSpPr>
        <p:grpSpPr>
          <a:xfrm>
            <a:off x="3042296" y="2589988"/>
            <a:ext cx="7212263" cy="561600"/>
            <a:chOff x="8134913" y="1685527"/>
            <a:chExt cx="9286320" cy="71590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C783435-4F6F-47BE-81C3-55C8CA1EF902}"/>
                </a:ext>
              </a:extLst>
            </p:cNvPr>
            <p:cNvSpPr txBox="1"/>
            <p:nvPr/>
          </p:nvSpPr>
          <p:spPr>
            <a:xfrm>
              <a:off x="9057824" y="1752515"/>
              <a:ext cx="8363409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搭建</a:t>
              </a:r>
              <a:r>
                <a:rPr lang="en-US" altLang="zh-CN" sz="2400" dirty="0"/>
                <a:t>Kafka</a:t>
              </a:r>
              <a:r>
                <a:rPr lang="zh-CN" altLang="en-US" sz="2400" dirty="0"/>
                <a:t>集群，写入数据，选择消费数据方式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7EC74B0-23F8-4FB2-AD00-926285097CDB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D5D0075-57CF-43A6-BF98-5E3439915057}"/>
              </a:ext>
            </a:extLst>
          </p:cNvPr>
          <p:cNvGrpSpPr/>
          <p:nvPr/>
        </p:nvGrpSpPr>
        <p:grpSpPr>
          <a:xfrm>
            <a:off x="3038875" y="4702402"/>
            <a:ext cx="9153125" cy="883547"/>
            <a:chOff x="8134913" y="1685527"/>
            <a:chExt cx="10439381" cy="112630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D029E12-0573-4308-97A1-8F105FA8D860}"/>
                </a:ext>
              </a:extLst>
            </p:cNvPr>
            <p:cNvSpPr txBox="1"/>
            <p:nvPr/>
          </p:nvSpPr>
          <p:spPr>
            <a:xfrm>
              <a:off x="9057824" y="1752515"/>
              <a:ext cx="9516470" cy="1059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400" dirty="0"/>
                <a:t>Linux</a:t>
              </a:r>
              <a:r>
                <a:rPr lang="zh-CN" altLang="en-US" sz="2400" dirty="0"/>
                <a:t>下搭建虚拟环境，运行</a:t>
              </a:r>
              <a:r>
                <a:rPr lang="en-US" altLang="zh-CN" sz="2400" dirty="0" err="1"/>
                <a:t>Tensorflow</a:t>
              </a:r>
              <a:r>
                <a:rPr lang="en-US" altLang="zh-CN" sz="2400" dirty="0"/>
                <a:t> </a:t>
              </a:r>
              <a:r>
                <a:rPr lang="en-US" altLang="zh-CN" sz="2400" dirty="0" err="1"/>
                <a:t>Gpu</a:t>
              </a:r>
              <a:r>
                <a:rPr lang="zh-CN" altLang="en-US" sz="2400" dirty="0"/>
                <a:t>框架训</a:t>
              </a:r>
              <a:endParaRPr lang="en-US" altLang="zh-CN" sz="2400" dirty="0"/>
            </a:p>
            <a:p>
              <a:r>
                <a:rPr lang="zh-CN" altLang="en-US" sz="2400" dirty="0"/>
                <a:t>练模型与预测结果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07FD336-A032-44BD-BE34-1C56DE318A5B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67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有效数据过滤预处理</a:t>
            </a:r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99106" y="1545935"/>
            <a:ext cx="9643987" cy="37312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背景：  为了采集全部机床加工时信号，数据引入部分机床待机时信号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影响：   当该引入信号被程序误被混入训练集或测试集时，不利于模型训练或预测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   当进给轴较大速度时，机床待机时信号与加工时信号区别较大，易过滤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当进给轴较小速度时，机床待机时信号与加工时信号区别较小，不易过滤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方法：   比较进给轴各个速度情况下，频域信号的方差和时域信号的方差，给定阈值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99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Kafka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数据消费方式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545935"/>
            <a:ext cx="9366667" cy="4285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实时消费</a:t>
            </a:r>
            <a:endParaRPr lang="en-US" altLang="zh-CN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该情形下，从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消费出的信号将被以数据流的形式缓存在内存中，待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满足一定数量后，将内存的数据转变成相应的维数喂入模型或显示在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用于训练模型或者预测状态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2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离线消费</a:t>
            </a:r>
            <a:endParaRPr lang="en-US" altLang="zh-CN" sz="20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该情形下，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消费出的信号通过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PyODBC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接口被上传到易鲸捷数据库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中，保存为历史记录，便于后期维护和查阅，同时，将维修策略导入易鲸捷数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据库，待测试数据喂入模型后，结合相关策略给出维修建议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920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搭建模型运行环境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152645"/>
            <a:ext cx="9554219" cy="540417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为使模型环境易于管理与运行，在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服务器上利用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rflow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环境，在环境中运行预先训练好的模型，将采集到的数据按照每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个分割，导入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个数据得出结果，实现秒级响应。实现机床运行数据从采集到上传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，后到喂入模型分析，在终端显示结果的功能。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终端输出结果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此处是温度数据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33A98F-2F57-418A-A4B7-601332D28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5" y="3084701"/>
            <a:ext cx="3711963" cy="31126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DC9B3D-582E-4F03-AE24-4A3FE7BABB0D}"/>
              </a:ext>
            </a:extLst>
          </p:cNvPr>
          <p:cNvSpPr txBox="1"/>
          <p:nvPr/>
        </p:nvSpPr>
        <p:spPr>
          <a:xfrm>
            <a:off x="7083011" y="3277032"/>
            <a:ext cx="4577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难点： 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AutoNum type="arabic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实现数据流在各个服务器之间传输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每个服务器中的应用程序运行速度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不一致，则数据在流通时，易发生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死锁现象，至整个流程崩溃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Aft>
                <a:spcPts val="1200"/>
              </a:spcAft>
              <a:buAutoNum type="arabicPlain" startAt="3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模型输出结果如何和维修策略相对 应，故障分类如何划分，低转速下如何能分类正确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03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751686" y="2232127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信号分析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084195-583D-40DD-B61A-4B624E05EC10}"/>
              </a:ext>
            </a:extLst>
          </p:cNvPr>
          <p:cNvGrpSpPr/>
          <p:nvPr/>
        </p:nvGrpSpPr>
        <p:grpSpPr>
          <a:xfrm>
            <a:off x="4391936" y="2938298"/>
            <a:ext cx="5762539" cy="584774"/>
            <a:chOff x="8134914" y="1653952"/>
            <a:chExt cx="7646279" cy="74544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D26891D-0938-433D-9537-1E2F42926803}"/>
                </a:ext>
              </a:extLst>
            </p:cNvPr>
            <p:cNvSpPr txBox="1"/>
            <p:nvPr/>
          </p:nvSpPr>
          <p:spPr>
            <a:xfrm>
              <a:off x="8892025" y="1653952"/>
              <a:ext cx="6889168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进给轴轴承信号分析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F435858-44B4-4028-9696-2BAA09C9346F}"/>
                </a:ext>
              </a:extLst>
            </p:cNvPr>
            <p:cNvSpPr/>
            <p:nvPr/>
          </p:nvSpPr>
          <p:spPr>
            <a:xfrm>
              <a:off x="8134914" y="1704543"/>
              <a:ext cx="599316" cy="585441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9E9CA2A-0B0B-4892-8980-6AB39C512675}"/>
              </a:ext>
            </a:extLst>
          </p:cNvPr>
          <p:cNvGrpSpPr/>
          <p:nvPr/>
        </p:nvGrpSpPr>
        <p:grpSpPr>
          <a:xfrm>
            <a:off x="4391936" y="3671628"/>
            <a:ext cx="5762539" cy="584775"/>
            <a:chOff x="8134914" y="1653952"/>
            <a:chExt cx="7646279" cy="74544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F8D9C67-1B91-49EC-B5A3-3E0DBF28408C}"/>
                </a:ext>
              </a:extLst>
            </p:cNvPr>
            <p:cNvSpPr txBox="1"/>
            <p:nvPr/>
          </p:nvSpPr>
          <p:spPr>
            <a:xfrm>
              <a:off x="8892025" y="1653952"/>
              <a:ext cx="6889168" cy="7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主轴轴承信号分析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2AD7A40-FF7C-423B-B058-9DADD3B19FD0}"/>
                </a:ext>
              </a:extLst>
            </p:cNvPr>
            <p:cNvSpPr/>
            <p:nvPr/>
          </p:nvSpPr>
          <p:spPr>
            <a:xfrm>
              <a:off x="8134914" y="1733952"/>
              <a:ext cx="599316" cy="585441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194787F-8330-479C-83EB-C631D72060ED}"/>
              </a:ext>
            </a:extLst>
          </p:cNvPr>
          <p:cNvGrpSpPr/>
          <p:nvPr/>
        </p:nvGrpSpPr>
        <p:grpSpPr>
          <a:xfrm>
            <a:off x="4391935" y="4432119"/>
            <a:ext cx="5805740" cy="584775"/>
            <a:chOff x="8134913" y="1653952"/>
            <a:chExt cx="7254669" cy="74544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4773E43-5901-4A71-8983-EAF2BCD5F0BD}"/>
                </a:ext>
              </a:extLst>
            </p:cNvPr>
            <p:cNvSpPr txBox="1"/>
            <p:nvPr/>
          </p:nvSpPr>
          <p:spPr>
            <a:xfrm>
              <a:off x="8847905" y="1653952"/>
              <a:ext cx="6541677" cy="7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磨床轴承信号包络谱分析法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FEC4622-35EC-4DCC-A22E-3226D83CF451}"/>
                </a:ext>
              </a:extLst>
            </p:cNvPr>
            <p:cNvSpPr/>
            <p:nvPr/>
          </p:nvSpPr>
          <p:spPr>
            <a:xfrm>
              <a:off x="8134913" y="1728737"/>
              <a:ext cx="564390" cy="585441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78729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1F8B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 cap="rnd">
          <a:solidFill>
            <a:srgbClr val="00468E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 smtClean="0">
            <a:solidFill>
              <a:srgbClr val="1E1F8B"/>
            </a:solidFill>
            <a:latin typeface="浪漫雅圆" panose="02010601040101010101" pitchFamily="2" charset="-122"/>
            <a:ea typeface="浪漫雅圆" panose="02010601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4707</TotalTime>
  <Words>900</Words>
  <Application>Microsoft Office PowerPoint</Application>
  <PresentationFormat>宽屏</PresentationFormat>
  <Paragraphs>336</Paragraphs>
  <Slides>27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等线</vt:lpstr>
      <vt:lpstr>微软雅黑</vt:lpstr>
      <vt:lpstr>Arial</vt:lpstr>
      <vt:lpstr>Arial Black</vt:lpstr>
      <vt:lpstr>Arial Narrow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晓晴</dc:creator>
  <cp:lastModifiedBy>2689126078@qq.com</cp:lastModifiedBy>
  <cp:revision>958</cp:revision>
  <dcterms:created xsi:type="dcterms:W3CDTF">2018-05-13T04:03:14Z</dcterms:created>
  <dcterms:modified xsi:type="dcterms:W3CDTF">2019-09-05T15:59:49Z</dcterms:modified>
</cp:coreProperties>
</file>